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309" r:id="rId3"/>
    <p:sldId id="262" r:id="rId4"/>
    <p:sldId id="317" r:id="rId5"/>
    <p:sldId id="271" r:id="rId6"/>
    <p:sldId id="272" r:id="rId7"/>
    <p:sldId id="316" r:id="rId8"/>
    <p:sldId id="266" r:id="rId9"/>
    <p:sldId id="315" r:id="rId10"/>
    <p:sldId id="302" r:id="rId11"/>
    <p:sldId id="313" r:id="rId12"/>
    <p:sldId id="303" r:id="rId13"/>
    <p:sldId id="304" r:id="rId14"/>
    <p:sldId id="305" r:id="rId15"/>
    <p:sldId id="308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3E4"/>
    <a:srgbClr val="68C3E4"/>
    <a:srgbClr val="4E9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1915" autoAdjust="0"/>
  </p:normalViewPr>
  <p:slideViewPr>
    <p:cSldViewPr snapToGrid="0">
      <p:cViewPr varScale="1">
        <p:scale>
          <a:sx n="78" d="100"/>
          <a:sy n="78" d="100"/>
        </p:scale>
        <p:origin x="156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F0B5-488D-4904-9501-C027542194A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03B3-FACC-419A-938D-AFF69D6CF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207ec54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207ec54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 out that there are examples of Portraits of a Graduate from other communities on the tables.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50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207ec54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207ec54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 out that there are examples of Portraits of a Graduate from other communities on the tables.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207ec54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207ec54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207ec54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207ec54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207ec544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207ec544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207ec544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207ec544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3207ec544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3207ec544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3207ec544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3207ec544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>
                <a:solidFill>
                  <a:srgbClr val="16537F"/>
                </a:solidFill>
              </a:rPr>
              <a:t>Examples of elements of our current system . . . (use to prompt the discussion)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6537F"/>
                </a:solidFill>
              </a:rPr>
              <a:t>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6537F"/>
                </a:solidFill>
              </a:rPr>
              <a:t>Academic supports (tutoring, after-school help</a:t>
            </a:r>
            <a:r>
              <a:rPr lang="mr-IN" sz="1200" dirty="0">
                <a:solidFill>
                  <a:srgbClr val="16537F"/>
                </a:solidFill>
              </a:rPr>
              <a:t>…</a:t>
            </a:r>
            <a:r>
              <a:rPr lang="en-US" sz="1200" dirty="0">
                <a:solidFill>
                  <a:srgbClr val="16537F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6537F"/>
                </a:solidFill>
              </a:rPr>
              <a:t>Athletic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6537F"/>
                </a:solidFill>
              </a:rPr>
              <a:t>Enrichment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6537F"/>
                </a:solidFill>
              </a:rPr>
              <a:t>Transportation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6537F"/>
                </a:solidFill>
              </a:rPr>
              <a:t>Vocational/Technical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r-IN" sz="1200" dirty="0">
                <a:solidFill>
                  <a:srgbClr val="16537F"/>
                </a:solidFill>
              </a:rPr>
              <a:t>……</a:t>
            </a:r>
            <a:r>
              <a:rPr lang="en-US" sz="1200" dirty="0">
                <a:solidFill>
                  <a:srgbClr val="16537F"/>
                </a:solidFill>
              </a:rPr>
              <a:t> and many more</a:t>
            </a:r>
            <a:r>
              <a:rPr lang="mr-IN" sz="1200" dirty="0">
                <a:solidFill>
                  <a:srgbClr val="16537F"/>
                </a:solidFill>
              </a:rPr>
              <a:t>……</a:t>
            </a:r>
            <a:endParaRPr lang="en-US" sz="1200" dirty="0">
              <a:solidFill>
                <a:srgbClr val="16537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3207ec544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3207ec544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Kate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Springfield Public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2EF6-A82B-4F2F-B7CB-4879C8452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D41C0-98CE-4E26-9FE4-1B1EE786AB1E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2018-2019</a:t>
            </a:r>
          </a:p>
        </p:txBody>
      </p:sp>
    </p:spTree>
    <p:extLst>
      <p:ext uri="{BB962C8B-B14F-4D97-AF65-F5344CB8AC3E}">
        <p14:creationId xmlns:p14="http://schemas.microsoft.com/office/powerpoint/2010/main" val="31238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FC2E1-3173-4C4B-8BAC-D3993E94E894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5205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13827-7051-4FC5-95AC-C8142B53C77C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3317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1CAC15-C719-480A-AE8B-F9235271B56B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357684-02E5-4DCE-B8E3-E1F0CB2F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2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744E8-07BE-45EC-89DC-4FAD3D174250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24227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A2EF6-A82B-4F2F-B7CB-4879C8452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32C43-2464-4FE6-8BBC-53857271EC0F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38278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27B3D-C62F-4EA6-BDEC-DCBDA74E68FE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38423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125"/>
            <a:ext cx="7697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9FEE0-753F-47E7-9465-0A05FFDE2611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41812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47484"/>
            <a:ext cx="9606116" cy="962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B2B8E-13A8-40D4-8DE3-9115DA768691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12640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9354B-6A9D-4FDC-991F-2D11C78EE70E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36136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3349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35110"/>
            <a:ext cx="3932237" cy="29338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081D6-8442-491C-B747-360F095C5F98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40840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6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46400"/>
            <a:ext cx="3932237" cy="2922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62AC4-2DC5-4FFF-A62A-4B2AA787370E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2019-2020</a:t>
            </a:r>
          </a:p>
        </p:txBody>
      </p:sp>
    </p:spTree>
    <p:extLst>
      <p:ext uri="{BB962C8B-B14F-4D97-AF65-F5344CB8AC3E}">
        <p14:creationId xmlns:p14="http://schemas.microsoft.com/office/powerpoint/2010/main" val="37268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9866" y="365125"/>
            <a:ext cx="7763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1"/>
            <a:ext cx="3419952" cy="1095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49" y="6361727"/>
            <a:ext cx="471226" cy="464396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57133" y="63619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Springfield Public Schools 2016-2017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AD15F-C46E-4C83-AE57-99B46932BCE1}"/>
              </a:ext>
            </a:extLst>
          </p:cNvPr>
          <p:cNvSpPr txBox="1"/>
          <p:nvPr userDrawn="1"/>
        </p:nvSpPr>
        <p:spPr>
          <a:xfrm>
            <a:off x="4991450" y="6400412"/>
            <a:ext cx="28019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Springfield Public Schools 2018-2019</a:t>
            </a:r>
          </a:p>
        </p:txBody>
      </p:sp>
    </p:spTree>
    <p:extLst>
      <p:ext uri="{BB962C8B-B14F-4D97-AF65-F5344CB8AC3E}">
        <p14:creationId xmlns:p14="http://schemas.microsoft.com/office/powerpoint/2010/main" val="39337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5;p31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0924" b="26324"/>
          <a:stretch/>
        </p:blipFill>
        <p:spPr>
          <a:xfrm>
            <a:off x="1155894" y="1327666"/>
            <a:ext cx="988021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748" y="0"/>
            <a:ext cx="8367251" cy="115037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Community Conversation about Springfield’s Portrait of a Graduate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5E713-671E-415F-B316-CEB70780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/>
          <p:nvPr/>
        </p:nvSpPr>
        <p:spPr>
          <a:xfrm>
            <a:off x="3993200" y="1136822"/>
            <a:ext cx="8198800" cy="505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Where do we want to go?</a:t>
            </a:r>
            <a:r>
              <a:rPr lang="en" sz="4000" dirty="0">
                <a:solidFill>
                  <a:srgbClr val="0B539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endParaRPr sz="4000" dirty="0">
              <a:solidFill>
                <a:srgbClr val="0B539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33387" indent="-558786">
              <a:buClr>
                <a:srgbClr val="0B5394"/>
              </a:buClr>
              <a:buSzPts val="3000"/>
              <a:buFont typeface="Calibri"/>
              <a:buChar char="●"/>
            </a:pPr>
            <a:endParaRPr lang="en-US"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B5394"/>
              </a:buClr>
              <a:buSzPts val="3000"/>
            </a:pPr>
            <a:r>
              <a:rPr lang="en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What are the hopes that our community has for our young people?</a:t>
            </a:r>
            <a:endParaRPr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682"/>
            <a:ext cx="3514545" cy="60139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28C362-B0C4-458C-AB55-F62644736B90}"/>
              </a:ext>
            </a:extLst>
          </p:cNvPr>
          <p:cNvSpPr txBox="1">
            <a:spLocks/>
          </p:cNvSpPr>
          <p:nvPr/>
        </p:nvSpPr>
        <p:spPr>
          <a:xfrm>
            <a:off x="3514545" y="473824"/>
            <a:ext cx="8677455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Essential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33CD-A0CF-4280-9DDE-0276DEBC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1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/>
          <p:nvPr/>
        </p:nvSpPr>
        <p:spPr>
          <a:xfrm>
            <a:off x="3993200" y="1136822"/>
            <a:ext cx="8198800" cy="505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 sz="4000" b="1" dirty="0">
                <a:solidFill>
                  <a:srgbClr val="0B539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Where do we want to go?</a:t>
            </a:r>
            <a:endParaRPr sz="4000" b="1" dirty="0">
              <a:solidFill>
                <a:srgbClr val="0B539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0799">
              <a:buClr>
                <a:srgbClr val="0B5394"/>
              </a:buClr>
              <a:buSzPts val="3000"/>
            </a:pPr>
            <a:endParaRPr lang="en"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B5394"/>
              </a:buClr>
              <a:buSzPts val="3000"/>
            </a:pPr>
            <a:r>
              <a:rPr lang="en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5000" b="1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en-US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5000" b="1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attributes</a:t>
            </a:r>
            <a:r>
              <a:rPr lang="en-US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will be MOST IMPORTANT for </a:t>
            </a:r>
            <a:r>
              <a:rPr lang="en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SPS students to be prepared for college, career and life?</a:t>
            </a:r>
            <a:endParaRPr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682"/>
            <a:ext cx="3514545" cy="60139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306DE5-2785-49C8-AADD-794585B02DDF}"/>
              </a:ext>
            </a:extLst>
          </p:cNvPr>
          <p:cNvSpPr txBox="1">
            <a:spLocks/>
          </p:cNvSpPr>
          <p:nvPr/>
        </p:nvSpPr>
        <p:spPr>
          <a:xfrm>
            <a:off x="3514545" y="473824"/>
            <a:ext cx="8677455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Essential Questions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6BEC29-388C-4433-ABF6-EA8FCF2D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0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/>
          <p:nvPr/>
        </p:nvSpPr>
        <p:spPr>
          <a:xfrm>
            <a:off x="3993200" y="1136822"/>
            <a:ext cx="8198800" cy="53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Where do we want to go?</a:t>
            </a:r>
            <a:r>
              <a:rPr lang="en" sz="4000" dirty="0">
                <a:solidFill>
                  <a:srgbClr val="0B539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endParaRPr sz="4000" dirty="0">
              <a:solidFill>
                <a:srgbClr val="0B539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0799">
              <a:buClr>
                <a:srgbClr val="0B5394"/>
              </a:buClr>
              <a:buSzPts val="3000"/>
            </a:pPr>
            <a:endParaRPr lang="en"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B5394"/>
              </a:buClr>
              <a:buSzPts val="3000"/>
            </a:pPr>
            <a:r>
              <a:rPr lang="en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What skills and attributes do preschoolers, 5th graders, and 8th graders need as they progress toward success in high school and beyond?</a:t>
            </a:r>
            <a:endParaRPr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7873"/>
            <a:ext cx="3661233" cy="5754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1DB22-A676-4A77-9B44-E585E01A79AF}"/>
              </a:ext>
            </a:extLst>
          </p:cNvPr>
          <p:cNvSpPr txBox="1">
            <a:spLocks/>
          </p:cNvSpPr>
          <p:nvPr/>
        </p:nvSpPr>
        <p:spPr>
          <a:xfrm>
            <a:off x="3635548" y="473824"/>
            <a:ext cx="8556452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Essential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23BB-8B6E-4DAF-8074-D77639AA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3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9"/>
          <p:cNvSpPr txBox="1"/>
          <p:nvPr/>
        </p:nvSpPr>
        <p:spPr>
          <a:xfrm>
            <a:off x="306933" y="2051222"/>
            <a:ext cx="8198800" cy="446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Where are we now?</a:t>
            </a:r>
            <a:endParaRPr sz="4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4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799">
              <a:buClr>
                <a:srgbClr val="0B5394"/>
              </a:buClr>
              <a:buSzPts val="3000"/>
            </a:pPr>
            <a:r>
              <a:rPr lang="en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What are the elements of our current system that enable the schools to foster these skills and attributes?</a:t>
            </a:r>
            <a:endParaRPr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38339">
              <a:lnSpc>
                <a:spcPct val="115000"/>
              </a:lnSpc>
            </a:pPr>
            <a:endParaRPr sz="4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280" y="761189"/>
            <a:ext cx="3130633" cy="5181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D7E578-F99F-4EE3-992F-1FAE5BAE2FAC}"/>
              </a:ext>
            </a:extLst>
          </p:cNvPr>
          <p:cNvSpPr txBox="1">
            <a:spLocks/>
          </p:cNvSpPr>
          <p:nvPr/>
        </p:nvSpPr>
        <p:spPr>
          <a:xfrm>
            <a:off x="22551" y="1202873"/>
            <a:ext cx="8677455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Essential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97EB-C133-4FD3-BD4D-5CAA3253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9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0"/>
          <p:cNvSpPr txBox="1"/>
          <p:nvPr/>
        </p:nvSpPr>
        <p:spPr>
          <a:xfrm>
            <a:off x="306933" y="2051222"/>
            <a:ext cx="8198800" cy="446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Where are we now?</a:t>
            </a:r>
            <a:endParaRPr sz="4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4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799">
              <a:buClr>
                <a:srgbClr val="0B5394"/>
              </a:buClr>
              <a:buSzPts val="3000"/>
            </a:pPr>
            <a:r>
              <a:rPr lang="en" sz="4000" i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What are elements of our current system that could be improved or changed to help develop these skills and attributes in all students?</a:t>
            </a:r>
            <a:endParaRPr sz="4000" i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38339">
              <a:lnSpc>
                <a:spcPct val="115000"/>
              </a:lnSpc>
            </a:pPr>
            <a:endParaRPr sz="40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1341" y="300715"/>
            <a:ext cx="3181700" cy="58565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FE9812-DBC2-4729-B846-4328395F100E}"/>
              </a:ext>
            </a:extLst>
          </p:cNvPr>
          <p:cNvSpPr txBox="1">
            <a:spLocks/>
          </p:cNvSpPr>
          <p:nvPr/>
        </p:nvSpPr>
        <p:spPr>
          <a:xfrm>
            <a:off x="22551" y="1202873"/>
            <a:ext cx="8677455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Essential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E7FCE-ACDD-4C70-A4B0-2FC7115E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Please complete the exit survey before leaving</a:t>
            </a:r>
          </a:p>
          <a:p>
            <a:pPr marL="457200" indent="-457200"/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Watch your email and social media for project updates</a:t>
            </a:r>
          </a:p>
          <a:p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Join us, and bring friends and colleagues, to the Portrait of a Graduate community convenings in April and May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CE4920-618E-41EC-9BFC-ED381C117CC3}"/>
              </a:ext>
            </a:extLst>
          </p:cNvPr>
          <p:cNvSpPr txBox="1">
            <a:spLocks/>
          </p:cNvSpPr>
          <p:nvPr/>
        </p:nvSpPr>
        <p:spPr>
          <a:xfrm>
            <a:off x="3814916" y="0"/>
            <a:ext cx="8377084" cy="1150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Next Steps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86DFB2-6547-449B-8192-7015AD72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585" y="1878903"/>
            <a:ext cx="4937729" cy="230651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4E9FE4"/>
                </a:solidFill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756DE-1C42-4C40-B1DD-2AD4C30F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413" y="0"/>
            <a:ext cx="8347587" cy="1150374"/>
          </a:xfrm>
        </p:spPr>
        <p:txBody>
          <a:bodyPr>
            <a:noAutofit/>
          </a:bodyPr>
          <a:lstStyle/>
          <a:p>
            <a:pPr lvl="0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Ag</a:t>
            </a:r>
            <a:r>
              <a:rPr lang="en" sz="44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/>
                <a:cs typeface="Calibri"/>
                <a:sym typeface="Calibri"/>
              </a:rPr>
              <a:t>enda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7049" cy="4351338"/>
          </a:xfrm>
        </p:spPr>
        <p:txBody>
          <a:bodyPr>
            <a:normAutofit/>
          </a:bodyPr>
          <a:lstStyle/>
          <a:p>
            <a:pPr marL="461963" lvl="1" indent="-461963">
              <a:buSzPct val="88000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Introductions and Norms</a:t>
            </a:r>
          </a:p>
          <a:p>
            <a:pPr marL="461963" lvl="1" indent="-461963">
              <a:buSzPct val="88000"/>
            </a:pP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461963" lvl="1" indent="-461963">
              <a:buSzPct val="88000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Project Background</a:t>
            </a:r>
          </a:p>
          <a:p>
            <a:pPr marL="461963" lvl="1" indent="-461963">
              <a:buSzPct val="88000"/>
            </a:pP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461963" lvl="1" indent="-461963">
              <a:buSzPct val="88000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Group Discussion </a:t>
            </a:r>
          </a:p>
          <a:p>
            <a:pPr marL="461963" lvl="1" indent="-461963">
              <a:buSzPct val="88000"/>
            </a:pP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461963" lvl="1" indent="-461963">
              <a:buSzPct val="88000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Next Steps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7EEF-FC3A-4626-906B-202FCA1E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Treat each other with dignity and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respect, and</a:t>
            </a: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 avoid judgment. 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Practice being open-minded 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Build trust with others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Don’t hesitate to ask questions  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Speak for yourself 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Step up to speak your mind, step back to share the space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Honor the time schedule and agenda  </a:t>
            </a:r>
          </a:p>
          <a:p>
            <a:pPr marL="457200" lvl="0" indent="-457200">
              <a:spcBef>
                <a:spcPts val="0"/>
              </a:spcBef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30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Maintain confidentiality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A6229B-083C-4188-9A51-E6E2812F4249}"/>
              </a:ext>
            </a:extLst>
          </p:cNvPr>
          <p:cNvSpPr txBox="1">
            <a:spLocks/>
          </p:cNvSpPr>
          <p:nvPr/>
        </p:nvSpPr>
        <p:spPr>
          <a:xfrm>
            <a:off x="3814916" y="0"/>
            <a:ext cx="8377084" cy="1150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Norms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5E9E9-CB16-4D87-9FE9-401FB7FC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/>
        </p:nvSpPr>
        <p:spPr>
          <a:xfrm>
            <a:off x="4815100" y="1230923"/>
            <a:ext cx="7262000" cy="49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Springfield Public Schools is preparing to develop a </a:t>
            </a:r>
            <a:r>
              <a:rPr lang="en-US" sz="25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Strategic Plan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 on supporting all students to achieve their personal and professional goals.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undertaking a year-long project entitled </a:t>
            </a:r>
            <a:r>
              <a:rPr lang="en-US" sz="25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Portrait of a Graduate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intentionally </a:t>
            </a:r>
            <a:r>
              <a:rPr lang="en-US" sz="25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engaging all stakeholders in the community, to obtain feedback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strategic plan will be shaped by your feedback, and </a:t>
            </a:r>
            <a:r>
              <a:rPr lang="en-US" sz="25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series of Goals and Strategic Priorities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 developed that will guide the district.</a:t>
            </a:r>
            <a:endParaRPr sz="25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0277" y="1"/>
            <a:ext cx="49202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138F10-C0BE-420B-8074-2615D73F5005}"/>
              </a:ext>
            </a:extLst>
          </p:cNvPr>
          <p:cNvSpPr txBox="1">
            <a:spLocks/>
          </p:cNvSpPr>
          <p:nvPr/>
        </p:nvSpPr>
        <p:spPr>
          <a:xfrm>
            <a:off x="4439946" y="462115"/>
            <a:ext cx="7752054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a Portrait of a Graduate?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EA7211E-BEBB-412A-9329-C6AAE558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8707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2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/>
        </p:nvSpPr>
        <p:spPr>
          <a:xfrm>
            <a:off x="4815100" y="1827400"/>
            <a:ext cx="7262000" cy="4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5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collective vision that will articulate:</a:t>
            </a:r>
            <a:endParaRPr sz="45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45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558786"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40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the hopes that our community has for our young people</a:t>
            </a:r>
            <a:r>
              <a:rPr lang="en-US" sz="40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40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40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0277" y="1"/>
            <a:ext cx="49202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138F10-C0BE-420B-8074-2615D73F5005}"/>
              </a:ext>
            </a:extLst>
          </p:cNvPr>
          <p:cNvSpPr txBox="1">
            <a:spLocks/>
          </p:cNvSpPr>
          <p:nvPr/>
        </p:nvSpPr>
        <p:spPr>
          <a:xfrm>
            <a:off x="4439946" y="462115"/>
            <a:ext cx="7752054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 Portrait of a Graduate?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102F473-51B6-44DF-A5D0-11E981D7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7" y="203201"/>
            <a:ext cx="4304055" cy="6451599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40"/>
          <p:cNvSpPr txBox="1"/>
          <p:nvPr/>
        </p:nvSpPr>
        <p:spPr>
          <a:xfrm>
            <a:off x="4815100" y="1827400"/>
            <a:ext cx="7262000" cy="4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5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collective vision that will articulate:</a:t>
            </a:r>
            <a:endParaRPr sz="45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92" indent="-406390">
              <a:buClr>
                <a:srgbClr val="0B5394"/>
              </a:buClr>
              <a:buSzPts val="3000"/>
              <a:buFont typeface="Calibri"/>
              <a:buChar char="●"/>
            </a:pPr>
            <a:r>
              <a:rPr lang="en" sz="40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the skills and attributes all SPS students need to be prepared for college, career and life</a:t>
            </a:r>
            <a:r>
              <a:rPr lang="en-US" sz="40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/>
            <a:endParaRPr sz="45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40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0277" y="1"/>
            <a:ext cx="49202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748454-7BBA-4B5D-BDBE-02E9F1AC3BAD}"/>
              </a:ext>
            </a:extLst>
          </p:cNvPr>
          <p:cNvSpPr txBox="1">
            <a:spLocks/>
          </p:cNvSpPr>
          <p:nvPr/>
        </p:nvSpPr>
        <p:spPr>
          <a:xfrm>
            <a:off x="4439946" y="473824"/>
            <a:ext cx="7752054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 Portrait of a Graduate?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6B71252-BF02-4BE0-9155-AB2534BE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9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7" y="203201"/>
            <a:ext cx="4304055" cy="6451599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40"/>
          <p:cNvSpPr txBox="1"/>
          <p:nvPr/>
        </p:nvSpPr>
        <p:spPr>
          <a:xfrm>
            <a:off x="4439945" y="2235648"/>
            <a:ext cx="7533783" cy="4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25425"/>
            <a:r>
              <a:rPr lang="en-US" sz="40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The goal of this project is to create a vision that will inform teaching and learning kindergarten through 12</a:t>
            </a:r>
            <a:r>
              <a:rPr lang="en-US" sz="4000" baseline="300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th</a:t>
            </a:r>
            <a:r>
              <a:rPr lang="en-US" sz="40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grade in Springfield.</a:t>
            </a:r>
          </a:p>
        </p:txBody>
      </p:sp>
      <p:pic>
        <p:nvPicPr>
          <p:cNvPr id="195" name="Google Shape;1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0277" y="1"/>
            <a:ext cx="492022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321395-E8FB-4D7B-861B-5D1056DE84A9}"/>
              </a:ext>
            </a:extLst>
          </p:cNvPr>
          <p:cNvSpPr txBox="1">
            <a:spLocks/>
          </p:cNvSpPr>
          <p:nvPr/>
        </p:nvSpPr>
        <p:spPr>
          <a:xfrm>
            <a:off x="4439946" y="457648"/>
            <a:ext cx="7752054" cy="1170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 Portrait of a Graduate?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18043F-2FCA-4E53-BEAD-0D69EAF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99" y="1535897"/>
            <a:ext cx="11509203" cy="4611530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900"/>
              </a:spcAft>
              <a:buClr>
                <a:srgbClr val="0B5394"/>
              </a:buClr>
              <a:buSzPts val="2000"/>
              <a:buFont typeface="Calibri"/>
              <a:buChar char="●"/>
            </a:pP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By January 2020 - hold 15-20 community conversations </a:t>
            </a:r>
            <a:endParaRPr lang="en-US" sz="3600" dirty="0">
              <a:solidFill>
                <a:srgbClr val="0B5394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  <a:buClr>
                <a:srgbClr val="0B5394"/>
              </a:buClr>
              <a:buSzPts val="2000"/>
              <a:buFont typeface="Calibri"/>
              <a:buChar char="●"/>
            </a:pP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By May 2020 - hold 3 large community convenings </a:t>
            </a:r>
            <a:endParaRPr lang="en-US" sz="3600" dirty="0">
              <a:solidFill>
                <a:srgbClr val="0B5394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  <a:buClr>
                <a:srgbClr val="0B5394"/>
              </a:buClr>
              <a:buSzPts val="2000"/>
              <a:buFont typeface="Calibri"/>
              <a:buChar char="●"/>
            </a:pP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By August 2020 </a:t>
            </a:r>
            <a:r>
              <a:rPr lang="mr-I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–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complete draft </a:t>
            </a:r>
            <a:r>
              <a:rPr lang="en-US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P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ortrait</a:t>
            </a:r>
            <a:r>
              <a:rPr lang="en-US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s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n-US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a kindergartner, fifth grader, eighth grader and SPS graduate</a:t>
            </a: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  <a:buClr>
                <a:srgbClr val="0B5394"/>
              </a:buClr>
              <a:buSzPts val="2000"/>
              <a:buFont typeface="Calibri"/>
              <a:buChar char="●"/>
            </a:pP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By October 2020 - share draft</a:t>
            </a:r>
            <a:r>
              <a:rPr lang="en-US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s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with the community and </a:t>
            </a:r>
            <a:r>
              <a:rPr lang="en-US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get 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feedback</a:t>
            </a:r>
          </a:p>
          <a:p>
            <a:pPr marL="457200" lvl="0" indent="-457200">
              <a:spcBef>
                <a:spcPts val="0"/>
              </a:spcBef>
              <a:spcAft>
                <a:spcPts val="900"/>
              </a:spcAft>
              <a:buClr>
                <a:srgbClr val="0B5394"/>
              </a:buClr>
              <a:buSzPts val="2000"/>
              <a:buFont typeface="Calibri"/>
              <a:buChar char="●"/>
            </a:pP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By January 2021 </a:t>
            </a:r>
            <a:r>
              <a:rPr lang="mr-I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–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publish </a:t>
            </a:r>
            <a:r>
              <a:rPr lang="en" sz="36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the finished portraits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3AD120-8BB8-4E99-BD6C-4B7A20626426}"/>
              </a:ext>
            </a:extLst>
          </p:cNvPr>
          <p:cNvSpPr txBox="1">
            <a:spLocks/>
          </p:cNvSpPr>
          <p:nvPr/>
        </p:nvSpPr>
        <p:spPr>
          <a:xfrm>
            <a:off x="3814916" y="0"/>
            <a:ext cx="8377084" cy="1150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Project Timeline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3DD92-1A2D-4297-8364-BC0017C9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513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16537F"/>
                </a:solidFill>
              </a:rPr>
              <a:t>First, go around your circle. Make sure that everyone has a chance to speak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rgbClr val="16537F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16537F"/>
                </a:solidFill>
              </a:rPr>
              <a:t>Give the note-taker time to write down people’s ideas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rgbClr val="16537F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16537F"/>
                </a:solidFill>
              </a:rPr>
              <a:t>Remember the norms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502CAE-B0B2-4A02-BA78-3B521188C07A}"/>
              </a:ext>
            </a:extLst>
          </p:cNvPr>
          <p:cNvSpPr txBox="1">
            <a:spLocks/>
          </p:cNvSpPr>
          <p:nvPr/>
        </p:nvSpPr>
        <p:spPr>
          <a:xfrm>
            <a:off x="3814916" y="0"/>
            <a:ext cx="8377084" cy="1150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 Discussion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E8FE-0C73-4FFC-9BD9-6781F1E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8EC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D9CC8D-00D0-4C92-AC7E-9F35D7A35AC5}" vid="{0155C93C-7694-421F-B58E-17063E77D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7700</TotalTime>
  <Words>589</Words>
  <Application>Microsoft Office PowerPoint</Application>
  <PresentationFormat>Widescreen</PresentationFormat>
  <Paragraphs>117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A Community Conversation about Springfield’s Portrait of a Graduate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Springfield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Paul</dc:creator>
  <cp:lastModifiedBy>Foster, Paul</cp:lastModifiedBy>
  <cp:revision>55</cp:revision>
  <dcterms:created xsi:type="dcterms:W3CDTF">2018-08-01T03:10:43Z</dcterms:created>
  <dcterms:modified xsi:type="dcterms:W3CDTF">2019-10-22T13:24:21Z</dcterms:modified>
</cp:coreProperties>
</file>